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BD8EA-8BFF-4702-877D-78F32E1A42BF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DA906-535F-4A93-A669-54C746A90118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ตัวแทนบันทึกย่อ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86322" indent="-286322">
              <a:buFontTx/>
              <a:buChar char="-"/>
            </a:pPr>
            <a:endParaRPr lang="th-TH" altLang="th-TH" dirty="0"/>
          </a:p>
        </p:txBody>
      </p:sp>
      <p:sp>
        <p:nvSpPr>
          <p:cNvPr id="32772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6528803-C034-47DD-948F-9EE98C03F82F}" type="slidenum">
              <a:rPr lang="th-TH" altLang="th-TH"/>
              <a:pPr/>
              <a:t>1</a:t>
            </a:fld>
            <a:endParaRPr lang="th-TH" altLang="th-TH"/>
          </a:p>
        </p:txBody>
      </p:sp>
    </p:spTree>
    <p:extLst>
      <p:ext uri="{BB962C8B-B14F-4D97-AF65-F5344CB8AC3E}">
        <p14:creationId xmlns="" xmlns:p14="http://schemas.microsoft.com/office/powerpoint/2010/main" val="2026426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3E498-4A83-4BBC-99B8-08F8EF2EABC9}" type="datetimeFigureOut">
              <a:rPr lang="th-TH" smtClean="0"/>
              <a:t>02/05/62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8A007-B9F0-4E80-8AA2-0BEE3D208B1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>
            <a:extLst>
              <a:ext uri="{FF2B5EF4-FFF2-40B4-BE49-F238E27FC236}">
                <a16:creationId xmlns="" xmlns:a16="http://schemas.microsoft.com/office/drawing/2014/main" id="{3968A323-7DE9-4DE7-A382-27CEC7D59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76551" y="0"/>
            <a:ext cx="6733026" cy="981075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th-TH" altLang="th-TH" sz="2900" b="1" dirty="0">
                <a:solidFill>
                  <a:srgbClr val="FFFFFF"/>
                </a:solidFill>
                <a:effectLst/>
                <a:latin typeface="TH SarabunPSK" panose="020B0500040200020003" pitchFamily="34" charset="-34"/>
                <a:ea typeface="TH SarabunPSK" panose="020B0500040200020003" pitchFamily="34" charset="-34"/>
                <a:cs typeface="+mn-cs"/>
              </a:rPr>
              <a:t/>
            </a:r>
            <a:br>
              <a:rPr lang="th-TH" altLang="th-TH" sz="2900" b="1" dirty="0">
                <a:solidFill>
                  <a:srgbClr val="FFFFFF"/>
                </a:solidFill>
                <a:effectLst/>
                <a:latin typeface="TH SarabunPSK" panose="020B0500040200020003" pitchFamily="34" charset="-34"/>
                <a:ea typeface="TH SarabunPSK" panose="020B0500040200020003" pitchFamily="34" charset="-34"/>
                <a:cs typeface="+mn-cs"/>
              </a:rPr>
            </a:br>
            <a:r>
              <a:rPr lang="th-TH" altLang="zh-CN" sz="2700" b="1" u="sng" dirty="0">
                <a:solidFill>
                  <a:srgbClr val="000000"/>
                </a:solidFill>
                <a:latin typeface="TH SarabunPSK" panose="020B0500040200020003" pitchFamily="34" charset="-34"/>
                <a:cs typeface="+mn-cs"/>
              </a:rPr>
              <a:t/>
            </a:r>
            <a:br>
              <a:rPr lang="th-TH" altLang="zh-CN" sz="2700" b="1" u="sng" dirty="0">
                <a:solidFill>
                  <a:srgbClr val="000000"/>
                </a:solidFill>
                <a:latin typeface="TH SarabunPSK" panose="020B0500040200020003" pitchFamily="34" charset="-34"/>
                <a:cs typeface="+mn-cs"/>
              </a:rPr>
            </a:br>
            <a:endParaRPr lang="th-TH" altLang="th-TH" sz="3200" dirty="0">
              <a:solidFill>
                <a:schemeClr val="bg1"/>
              </a:solidFill>
              <a:ea typeface="Angsana New" panose="02020603050405020304" pitchFamily="18" charset="-34"/>
              <a:cs typeface="+mn-cs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39492509"/>
              </p:ext>
            </p:extLst>
          </p:nvPr>
        </p:nvGraphicFramePr>
        <p:xfrm>
          <a:off x="928662" y="1142984"/>
          <a:ext cx="7798585" cy="5140328"/>
        </p:xfrm>
        <a:graphic>
          <a:graphicData uri="http://schemas.openxmlformats.org/drawingml/2006/table">
            <a:tbl>
              <a:tblPr/>
              <a:tblGrid>
                <a:gridCol w="77985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87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ประเภท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3007" marR="83007" marT="41495" marB="41495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Calibri" pitchFamily="34" charset="0"/>
                          <a:cs typeface="Cordia New" pitchFamily="34" charset="-34"/>
                        </a:rPr>
                        <a:t>  1. ผู้เข้าร่วม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Calibri" pitchFamily="34" charset="0"/>
                          <a:cs typeface="Cordia New" pitchFamily="34" charset="-34"/>
                        </a:rPr>
                        <a:t>ประชุม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Calibri" pitchFamily="34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 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- 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บุคลากรสังกัด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กรมสุขภาพจิต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 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- 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บุคลากรนอกสังกัด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กรมสุขภาพจิต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54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   - 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ผู้บริหารกระทรวง/ผู้บริหารกรม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2. วิทยากร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3. คณะทำงาน 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/ คณะกรรมการ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4. </a:t>
                      </a:r>
                      <a:r>
                        <a:rPr kumimoji="0" lang="th-TH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สือมวล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ชน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  5. ผู้รับ</a:t>
                      </a:r>
                      <a:r>
                        <a:rPr kumimoji="0" lang="th-TH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ea typeface="Times New Roman" pitchFamily="18" charset="0"/>
                          <a:cs typeface="Cordia New" pitchFamily="34" charset="-34"/>
                        </a:rPr>
                        <a:t>รางวัล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ea typeface="Times New Roman" pitchFamily="18" charset="0"/>
                        <a:cs typeface="Cordia New" pitchFamily="34" charset="-34"/>
                      </a:endParaRPr>
                    </a:p>
                  </a:txBody>
                  <a:tcPr marL="8646" marR="8646" marT="864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28662" y="142852"/>
            <a:ext cx="7500958" cy="769441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  <a:latin typeface="4815_KwangMD_Catthai" panose="02000000000000000000" pitchFamily="2" charset="0"/>
                <a:cs typeface="4815_KwangMD_Catthai" panose="02000000000000000000" pitchFamily="2" charset="0"/>
              </a:rPr>
              <a:t>          ข้อมูลทั่วไปของผู้ลงทะเบียน</a:t>
            </a:r>
            <a:endParaRPr lang="en-US" sz="4400" b="1" dirty="0">
              <a:solidFill>
                <a:schemeClr val="tx1"/>
              </a:solidFill>
              <a:latin typeface="4815_KwangMD_Catthai" panose="02000000000000000000" pitchFamily="2" charset="0"/>
              <a:cs typeface="4815_KwangMD_Catthai" panose="020000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667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4286248" cy="500042"/>
          </a:xfrm>
        </p:spPr>
        <p:txBody>
          <a:bodyPr>
            <a:normAutofit fontScale="90000"/>
          </a:bodyPr>
          <a:lstStyle/>
          <a:p>
            <a:pPr marL="438150" lvl="1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ข้อมูลทั่วไปของผู้ลงทะเบียน</a:t>
            </a:r>
            <a:endParaRPr lang="th-TH" sz="3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90128" y="509412"/>
            <a:ext cx="8496944" cy="6348588"/>
          </a:xfrm>
          <a:ln w="28575">
            <a:solidFill>
              <a:schemeClr val="tx2">
                <a:lumMod val="50000"/>
                <a:lumOff val="50000"/>
              </a:schemeClr>
            </a:solidFill>
          </a:ln>
        </p:spPr>
        <p:txBody>
          <a:bodyPr>
            <a:noAutofit/>
          </a:bodyPr>
          <a:lstStyle/>
          <a:p>
            <a:pPr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1.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เพศ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ชาย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	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หญิง</a:t>
            </a:r>
          </a:p>
          <a:p>
            <a:pPr>
              <a:lnSpc>
                <a:spcPct val="150000"/>
              </a:lnSpc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2.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อายุ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      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ต่ำกว่า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20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ปี   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20 - 29 ปี    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30 - 39 ปี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</a:p>
          <a:p>
            <a:pPr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		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40 - 49 ปี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5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0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59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	O 60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ปี ขึ้นไป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    </a:t>
            </a:r>
          </a:p>
          <a:p>
            <a:pPr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3.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การศึกษา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	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ต่ำกว่าปริญญาตรี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ปริญญาตรี 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	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ปริญญาโท 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 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ปริญญาเอก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  <a:p>
            <a:pPr algn="thaiDi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4.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วิชาชีพ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แพทย์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   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พยาบาล       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นักจิตวิทยา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		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นักสังคมสงเคราะห์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 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นักวิชาการสาธารณสุข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อื่น ๆ   (โปรดระบุ...)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buNone/>
            </a:pP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5.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สังกัด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กรม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สุขภาพจิต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กรมอื่นๆ ในกระทรวง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สาธารณสุข 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อื่น ๆ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(โปรดระบุ...)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 </a:t>
            </a:r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	6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. ท่านทราบข่าวการประชุมวิชาการนานาชาติฯ จากสื่อใด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ตอบได้มากกว่า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ข้อ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)			</a:t>
            </a:r>
            <a:endParaRPr lang="th-TH" sz="20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เว็บไซต์ (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Website)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Facebook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กรม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สุขภาพจิต 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โปสเตอร์/ป้ายไว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นิล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O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หนังสือแจ้งเวียนในหน่วยงาน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z="2000" dirty="0" smtClean="0">
                <a:latin typeface="TH SarabunPSK" pitchFamily="34" charset="-34"/>
                <a:cs typeface="TH SarabunPSK" pitchFamily="34" charset="-34"/>
              </a:rPr>
            </a:b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อื่น ๆ (โปรดระบุ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...) 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เหตุผลที่ท่านเข้าร่วมงานประชุมวิชาการนานาชาติ ในครั้งนี้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ตอบได้มากกว่า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ข้อ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)	</a:t>
            </a:r>
          </a:p>
          <a:p>
            <a:pPr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	O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ต้องการความรู้เพื่อพัฒนางาน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O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ต้องการความรู้เพื่อการดูแลตนเอง/ผู้อื่น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		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นำเสนอผลงานวิชาการ 	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หัวข้อการประชุม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วิทยากรน่าสนใจ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อื่น ๆ  (โปรดระบุ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.......)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8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ท่านเข้าร่วมประชุมวิชาการนานาชาติฯ บ่อยเพียงใด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	O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ครั้งแรก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2 – 3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ครั้ง		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4 – 5 ครั้ง	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	O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6 ครั้ง ขึ้นไป</a:t>
            </a:r>
          </a:p>
          <a:p>
            <a:pPr>
              <a:spcBef>
                <a:spcPts val="600"/>
              </a:spcBef>
              <a:buNone/>
            </a:pP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			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600"/>
              </a:spcBef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			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5AFB4-92EB-480D-B5DD-EA74F3ABEB31}" type="slidenum">
              <a:rPr lang="th-TH" sz="2000" smtClean="0"/>
              <a:pPr/>
              <a:t>2</a:t>
            </a:fld>
            <a:endParaRPr lang="th-TH" sz="2000" dirty="0"/>
          </a:p>
        </p:txBody>
      </p:sp>
    </p:spTree>
    <p:extLst>
      <p:ext uri="{BB962C8B-B14F-4D97-AF65-F5344CB8AC3E}">
        <p14:creationId xmlns="" xmlns:p14="http://schemas.microsoft.com/office/powerpoint/2010/main" val="4863513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60</Words>
  <Application>Microsoft Office PowerPoint</Application>
  <PresentationFormat>นำเสนอทางหน้าจอ (4:3)</PresentationFormat>
  <Paragraphs>31</Paragraphs>
  <Slides>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  </vt:lpstr>
      <vt:lpstr>ข้อมูลทั่วไปของผู้ลงทะเบียน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Corporate Edition</dc:creator>
  <cp:lastModifiedBy>Corporate Edition</cp:lastModifiedBy>
  <cp:revision>3</cp:revision>
  <dcterms:created xsi:type="dcterms:W3CDTF">2019-05-02T03:06:34Z</dcterms:created>
  <dcterms:modified xsi:type="dcterms:W3CDTF">2019-05-02T03:34:11Z</dcterms:modified>
</cp:coreProperties>
</file>